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8" r:id="rId3"/>
    <p:sldId id="290" r:id="rId4"/>
    <p:sldId id="262" r:id="rId5"/>
    <p:sldId id="266" r:id="rId6"/>
    <p:sldId id="264" r:id="rId7"/>
    <p:sldId id="295" r:id="rId8"/>
    <p:sldId id="296" r:id="rId9"/>
    <p:sldId id="297" r:id="rId10"/>
    <p:sldId id="298" r:id="rId11"/>
    <p:sldId id="299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6C2"/>
    <a:srgbClr val="EEF3F8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886" autoAdjust="0"/>
  </p:normalViewPr>
  <p:slideViewPr>
    <p:cSldViewPr>
      <p:cViewPr varScale="1">
        <p:scale>
          <a:sx n="99" d="100"/>
          <a:sy n="99" d="100"/>
        </p:scale>
        <p:origin x="84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89B830A-1504-4F88-9A21-6CB029FDB2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46AFE1-2725-480D-9B34-D8CFEEA6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977D8-3853-4991-9165-85375C55E48F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EBB862-BF57-41DB-86CF-53A9D615E8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DC46FA-AD23-422B-A718-6849FAD6D2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C778-5962-472B-A90A-0583CE993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84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A473F-6C5F-4CDE-9812-8BBA59E47A3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5B360-FA93-4848-A564-65D1AA3914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1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 preserve="1">
  <p:cSld name="Заголовок и объект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569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 preserve="1">
  <p:cSld name="Два объекта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02618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 preserve="1">
  <p:cSld name="Сравнение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09601" y="1535113"/>
            <a:ext cx="5386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609585" marR="0" lvl="0" indent="-304792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8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8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609585" marR="0" lvl="0" indent="-304792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88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8605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 preserve="1">
  <p:cSld name="Только заголовок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230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 preserve="1">
  <p:cSld name="Пустой слайд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59805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 preserve="1">
  <p:cSld name="Объект с подписью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200" cy="1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00" cy="58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200" cy="4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560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 preserve="1">
  <p:cSld name="Рисунок с подписью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389717" y="5367339"/>
            <a:ext cx="7315200" cy="8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8309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 preserve="1">
  <p:cSld name="Заголовок и вертикальный текст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3833000" y="-1623199"/>
            <a:ext cx="452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3732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 preserve="1">
  <p:cSld name="Вертикальный заголовок и текст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7285000" y="1828839"/>
            <a:ext cx="5851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697000" y="-812761"/>
            <a:ext cx="585160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1059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42012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15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Рисунок 9" descr="лого утвержден  2">
            <a:extLst>
              <a:ext uri="{FF2B5EF4-FFF2-40B4-BE49-F238E27FC236}">
                <a16:creationId xmlns:a16="http://schemas.microsoft.com/office/drawing/2014/main" id="{F0EE02DD-D835-4A31-A50A-D6227C0003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600201"/>
            <a:ext cx="8928992" cy="270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91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32BB4-CE08-45B6-8990-8889D036436C}"/>
              </a:ext>
            </a:extLst>
          </p:cNvPr>
          <p:cNvSpPr txBox="1">
            <a:spLocks/>
          </p:cNvSpPr>
          <p:nvPr/>
        </p:nvSpPr>
        <p:spPr>
          <a:xfrm>
            <a:off x="3359696" y="423506"/>
            <a:ext cx="5472608" cy="504056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84338E-CC37-4B78-89C0-5AD8E01DD2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3C946B-CD9F-4CF5-A8B3-1EB5A09D8526}"/>
              </a:ext>
            </a:extLst>
          </p:cNvPr>
          <p:cNvSpPr txBox="1"/>
          <p:nvPr/>
        </p:nvSpPr>
        <p:spPr>
          <a:xfrm>
            <a:off x="4367808" y="114233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предлагаем: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34648CF-A3EA-4478-8382-3E9D3D1F1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72463"/>
              </p:ext>
            </p:extLst>
          </p:nvPr>
        </p:nvGraphicFramePr>
        <p:xfrm>
          <a:off x="371364" y="1657165"/>
          <a:ext cx="11449272" cy="463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272">
                  <a:extLst>
                    <a:ext uri="{9D8B030D-6E8A-4147-A177-3AD203B41FA5}">
                      <a16:colId xmlns:a16="http://schemas.microsoft.com/office/drawing/2014/main" val="3262557235"/>
                    </a:ext>
                  </a:extLst>
                </a:gridCol>
              </a:tblGrid>
              <a:tr h="69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«Антикоррупционный комплаенс», соответствующая международным стандартам и требованиям к профилактике коррупционных нарушений</a:t>
                      </a:r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81526"/>
                  </a:ext>
                </a:extLst>
              </a:tr>
              <a:tr h="69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государственными и муниципальными закупками»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78293"/>
                  </a:ext>
                </a:extLst>
              </a:tr>
              <a:tr h="69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сертифицированного экзамена по русскому языку как иностранному по программе «русский язык в сфере делового общения»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83702"/>
                  </a:ext>
                </a:extLst>
              </a:tr>
              <a:tr h="69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комплексного экзамена иностранных работников (разрешение на работу, разрешение на временное пребывание, вид на жительство)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70643"/>
                  </a:ext>
                </a:extLst>
              </a:tr>
              <a:tr h="69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продукции иностранных компаний на платформе журнала «Путеводитель российского бизнеса»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5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86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2E5D0F6-F961-4338-A3FE-55F9EFF863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87" y="2417693"/>
            <a:ext cx="1976311" cy="2356371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4758D42-CDD3-4E37-9642-39A268E8C96C}"/>
              </a:ext>
            </a:extLst>
          </p:cNvPr>
          <p:cNvSpPr txBox="1">
            <a:spLocks/>
          </p:cNvSpPr>
          <p:nvPr/>
        </p:nvSpPr>
        <p:spPr>
          <a:xfrm>
            <a:off x="839416" y="1772816"/>
            <a:ext cx="4834880" cy="1143000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1E48139-3FBA-447D-BBC7-27A584257E06}"/>
              </a:ext>
            </a:extLst>
          </p:cNvPr>
          <p:cNvSpPr txBox="1">
            <a:spLocks/>
          </p:cNvSpPr>
          <p:nvPr/>
        </p:nvSpPr>
        <p:spPr>
          <a:xfrm>
            <a:off x="839416" y="3647153"/>
            <a:ext cx="8301608" cy="2304256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</a:p>
          <a:p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 403, Чистопрудный бул. 5, Москва, Россия, 101000</a:t>
            </a:r>
            <a:endParaRPr lang="en-US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+7 (495) 134-34-71</a:t>
            </a:r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tpprf@iimba.ru</a:t>
            </a:r>
          </a:p>
          <a:p>
            <a:endParaRPr lang="ru-RU" sz="2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AEE3878-8D58-4E5E-A3C8-A066518C6503}"/>
              </a:ext>
            </a:extLst>
          </p:cNvPr>
          <p:cNvSpPr txBox="1">
            <a:spLocks/>
          </p:cNvSpPr>
          <p:nvPr/>
        </p:nvSpPr>
        <p:spPr>
          <a:xfrm>
            <a:off x="839418" y="3329282"/>
            <a:ext cx="4915271" cy="1569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Д.э.н. Палагина Анна Николаевна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9957E7B-039F-4BCE-91E7-86DD6EF33548}"/>
              </a:ext>
            </a:extLst>
          </p:cNvPr>
          <p:cNvSpPr txBox="1">
            <a:spLocks/>
          </p:cNvSpPr>
          <p:nvPr/>
        </p:nvSpPr>
        <p:spPr>
          <a:xfrm>
            <a:off x="839417" y="2358204"/>
            <a:ext cx="7200800" cy="1316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институт менеджмента объединений предпринимателей (АНО ДПО «МИМОП»)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868524" y="1929400"/>
            <a:ext cx="10454952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в 2007 году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профессиональному развитию персонала ТПП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методическое сопровождение деятельности ТПП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и реализует образовательные программы для бизнеса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исследования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издает журнал «Путеводитель российского бизнеса»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7528" y="378892"/>
            <a:ext cx="797896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институт менеджмента объединений предпринимателей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E8239B-BF56-49A4-BAB2-740B230BD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9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>
          <a:xfrm>
            <a:off x="8737600" y="6277015"/>
            <a:ext cx="2844800" cy="365200"/>
          </a:xfrm>
        </p:spPr>
        <p:txBody>
          <a:bodyPr/>
          <a:lstStyle/>
          <a:p>
            <a:fld id="{F37CC168-DAB1-4A14-BF03-47FC0697774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84400" y="444758"/>
            <a:ext cx="6553200" cy="72785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программы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9536" y="13453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5700414" y="2022706"/>
            <a:ext cx="3917820" cy="922577"/>
            <a:chOff x="1163068" y="530419"/>
            <a:chExt cx="3093109" cy="922577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553887" y="544936"/>
              <a:ext cx="2540272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1163068" y="530419"/>
              <a:ext cx="3093109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Руководители ТПП и 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других бизнес</a:t>
              </a:r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ассоциаций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762460" y="3117595"/>
            <a:ext cx="3793728" cy="926699"/>
            <a:chOff x="1018559" y="526804"/>
            <a:chExt cx="3145081" cy="926699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397208" y="526804"/>
              <a:ext cx="2647740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1018559" y="545443"/>
              <a:ext cx="3145081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Члены и клиенты ТПП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762460" y="4181397"/>
            <a:ext cx="4092591" cy="926699"/>
            <a:chOff x="1233676" y="532080"/>
            <a:chExt cx="2905792" cy="926699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557969" y="550719"/>
              <a:ext cx="2267650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1233676" y="532080"/>
              <a:ext cx="290579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Работающие мигранты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502592" y="1300325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аудитории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9748607" y="2022064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64" y="2357626"/>
            <a:ext cx="290436" cy="28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10051274" y="2030955"/>
            <a:ext cx="1605075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за год</a:t>
            </a:r>
          </a:p>
        </p:txBody>
      </p:sp>
      <p:sp>
        <p:nvSpPr>
          <p:cNvPr id="45" name="Овал 44"/>
          <p:cNvSpPr/>
          <p:nvPr/>
        </p:nvSpPr>
        <p:spPr>
          <a:xfrm>
            <a:off x="9744565" y="3081337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076" y="3416268"/>
            <a:ext cx="339167" cy="31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Заголовок 1"/>
          <p:cNvSpPr txBox="1">
            <a:spLocks/>
          </p:cNvSpPr>
          <p:nvPr/>
        </p:nvSpPr>
        <p:spPr>
          <a:xfrm>
            <a:off x="9994020" y="3081337"/>
            <a:ext cx="1691680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год</a:t>
            </a:r>
          </a:p>
        </p:txBody>
      </p:sp>
      <p:sp>
        <p:nvSpPr>
          <p:cNvPr id="48" name="Овал 47"/>
          <p:cNvSpPr/>
          <p:nvPr/>
        </p:nvSpPr>
        <p:spPr>
          <a:xfrm>
            <a:off x="9742952" y="4216916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826" y="4557911"/>
            <a:ext cx="369209" cy="33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10091431" y="4244761"/>
            <a:ext cx="1533067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мигрантов за год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5762460" y="5306013"/>
            <a:ext cx="3650558" cy="923971"/>
            <a:chOff x="382218" y="399827"/>
            <a:chExt cx="3609366" cy="92397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850965" y="399827"/>
              <a:ext cx="3140619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382218" y="415738"/>
              <a:ext cx="3191801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/ частные институты</a:t>
              </a:r>
            </a:p>
          </p:txBody>
        </p:sp>
      </p:grp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736CEF3-A324-41F0-874E-76E1D9EF3D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D3279E5D-6504-458B-A7C9-13B52A219000}"/>
              </a:ext>
            </a:extLst>
          </p:cNvPr>
          <p:cNvGrpSpPr/>
          <p:nvPr/>
        </p:nvGrpSpPr>
        <p:grpSpPr>
          <a:xfrm>
            <a:off x="479377" y="2013027"/>
            <a:ext cx="4248470" cy="922577"/>
            <a:chOff x="1222246" y="530419"/>
            <a:chExt cx="2534423" cy="922577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A0C907D2-DC86-409F-99CF-BBD34F12AC95}"/>
                </a:ext>
              </a:extLst>
            </p:cNvPr>
            <p:cNvSpPr/>
            <p:nvPr/>
          </p:nvSpPr>
          <p:spPr>
            <a:xfrm>
              <a:off x="1564758" y="544936"/>
              <a:ext cx="2191911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A0FD66B5-CADD-40B6-BD45-62D31055F568}"/>
                </a:ext>
              </a:extLst>
            </p:cNvPr>
            <p:cNvSpPr/>
            <p:nvPr/>
          </p:nvSpPr>
          <p:spPr>
            <a:xfrm>
              <a:off x="1222246" y="530419"/>
              <a:ext cx="2354808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1.Повышение профессионализма лидеров бизнес-сообществ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57E18AD9-2658-4DF5-BAC6-EF6A1ADD3DAB}"/>
              </a:ext>
            </a:extLst>
          </p:cNvPr>
          <p:cNvGrpSpPr/>
          <p:nvPr/>
        </p:nvGrpSpPr>
        <p:grpSpPr>
          <a:xfrm>
            <a:off x="519950" y="3098541"/>
            <a:ext cx="5240913" cy="909122"/>
            <a:chOff x="1013635" y="526804"/>
            <a:chExt cx="3752062" cy="909122"/>
          </a:xfrm>
        </p:grpSpPr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C8486A81-E9B8-46FC-9FCE-37473D84B9AB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90C521AD-3F0D-4866-8722-B5F0C10BB70B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Улучшение управления 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бизнесом</a:t>
              </a: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A202985-6581-470B-80C7-F70C1D40C9B1}"/>
              </a:ext>
            </a:extLst>
          </p:cNvPr>
          <p:cNvGrpSpPr/>
          <p:nvPr/>
        </p:nvGrpSpPr>
        <p:grpSpPr>
          <a:xfrm>
            <a:off x="519950" y="4198666"/>
            <a:ext cx="5240913" cy="909122"/>
            <a:chOff x="1013635" y="526804"/>
            <a:chExt cx="3752062" cy="909122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B7233429-19F6-4AB1-801D-11B6E206CA83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id="{FFFEB595-567A-496A-92A8-879B51948D5D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Содействие миграционной 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политике</a:t>
              </a: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9D047423-6EC1-4964-87D0-C6E11D86D2B8}"/>
              </a:ext>
            </a:extLst>
          </p:cNvPr>
          <p:cNvGrpSpPr/>
          <p:nvPr/>
        </p:nvGrpSpPr>
        <p:grpSpPr>
          <a:xfrm>
            <a:off x="519950" y="5258071"/>
            <a:ext cx="5240913" cy="909122"/>
            <a:chOff x="1013635" y="526804"/>
            <a:chExt cx="3752062" cy="909122"/>
          </a:xfrm>
        </p:grpSpPr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id="{1BA59A92-D21F-4B61-AF39-38DCB6B3090A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771C79FD-13A0-4CAD-9C7A-89870AEB8792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Исследования и публикации</a:t>
              </a:r>
            </a:p>
          </p:txBody>
        </p:sp>
      </p:grp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4C0D3F1C-3E18-4F94-AEF9-473E6C5F07EF}"/>
              </a:ext>
            </a:extLst>
          </p:cNvPr>
          <p:cNvSpPr/>
          <p:nvPr/>
        </p:nvSpPr>
        <p:spPr>
          <a:xfrm>
            <a:off x="274160" y="2162357"/>
            <a:ext cx="654460" cy="68168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0" r="-30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0FEF4A11-5E87-4027-B205-BFD9193305A0}"/>
              </a:ext>
            </a:extLst>
          </p:cNvPr>
          <p:cNvSpPr/>
          <p:nvPr/>
        </p:nvSpPr>
        <p:spPr>
          <a:xfrm>
            <a:off x="270159" y="3134526"/>
            <a:ext cx="654460" cy="90806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000" r="-39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5B414CD5-770F-45C5-89BE-2BB33E836FFF}"/>
              </a:ext>
            </a:extLst>
          </p:cNvPr>
          <p:cNvSpPr/>
          <p:nvPr/>
        </p:nvSpPr>
        <p:spPr>
          <a:xfrm>
            <a:off x="249928" y="4373668"/>
            <a:ext cx="713497" cy="656567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F22DB58-31EB-47BC-8885-4862E4966EBC}"/>
              </a:ext>
            </a:extLst>
          </p:cNvPr>
          <p:cNvSpPr/>
          <p:nvPr/>
        </p:nvSpPr>
        <p:spPr>
          <a:xfrm>
            <a:off x="278781" y="5417796"/>
            <a:ext cx="642398" cy="748335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95822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11CA608-EE8A-4380-AC6E-5614C31964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076C5F5-44D7-4105-81BF-12038FC2DDBE}"/>
              </a:ext>
            </a:extLst>
          </p:cNvPr>
          <p:cNvSpPr txBox="1">
            <a:spLocks/>
          </p:cNvSpPr>
          <p:nvPr/>
        </p:nvSpPr>
        <p:spPr>
          <a:xfrm>
            <a:off x="2711623" y="312831"/>
            <a:ext cx="6264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 лидеров бизнес сообщества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48738B17-273C-4A77-9641-340E83E63B18}"/>
              </a:ext>
            </a:extLst>
          </p:cNvPr>
          <p:cNvSpPr txBox="1">
            <a:spLocks/>
          </p:cNvSpPr>
          <p:nvPr/>
        </p:nvSpPr>
        <p:spPr>
          <a:xfrm>
            <a:off x="3643971" y="1447851"/>
            <a:ext cx="4041129" cy="486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«Менеджмент ТПП»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F73E6DE-EA51-44AC-AAFC-558C57FFE6A2}"/>
              </a:ext>
            </a:extLst>
          </p:cNvPr>
          <p:cNvGrpSpPr/>
          <p:nvPr/>
        </p:nvGrpSpPr>
        <p:grpSpPr>
          <a:xfrm>
            <a:off x="551384" y="2109380"/>
            <a:ext cx="4541629" cy="1264373"/>
            <a:chOff x="-330475" y="598532"/>
            <a:chExt cx="3500575" cy="108353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6FA5F991-37D0-44F2-A15E-9156C2F1FCBE}"/>
                </a:ext>
              </a:extLst>
            </p:cNvPr>
            <p:cNvSpPr/>
            <p:nvPr/>
          </p:nvSpPr>
          <p:spPr>
            <a:xfrm>
              <a:off x="148062" y="699928"/>
              <a:ext cx="2757608" cy="8707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022D2CF-2184-4FB6-82A8-0DD7504EDA2D}"/>
                </a:ext>
              </a:extLst>
            </p:cNvPr>
            <p:cNvSpPr txBox="1"/>
            <p:nvPr/>
          </p:nvSpPr>
          <p:spPr>
            <a:xfrm>
              <a:off x="-330475" y="598532"/>
              <a:ext cx="3500575" cy="1083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Оценка</a:t>
              </a:r>
              <a:r>
                <a:rPr lang="en-US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регулирующего воздействия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023030A-BA2C-47B9-914B-4BD6F59EDDC3}"/>
              </a:ext>
            </a:extLst>
          </p:cNvPr>
          <p:cNvGrpSpPr/>
          <p:nvPr/>
        </p:nvGrpSpPr>
        <p:grpSpPr>
          <a:xfrm>
            <a:off x="6647889" y="3463523"/>
            <a:ext cx="4397016" cy="1104062"/>
            <a:chOff x="3303018" y="697767"/>
            <a:chExt cx="4309256" cy="1104062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12D29A1A-FC1C-4FFF-95DE-157FB0B98503}"/>
                </a:ext>
              </a:extLst>
            </p:cNvPr>
            <p:cNvSpPr/>
            <p:nvPr/>
          </p:nvSpPr>
          <p:spPr>
            <a:xfrm>
              <a:off x="3959519" y="697767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A710F3-C9E5-4830-B69F-589722D6907E}"/>
                </a:ext>
              </a:extLst>
            </p:cNvPr>
            <p:cNvSpPr txBox="1"/>
            <p:nvPr/>
          </p:nvSpPr>
          <p:spPr>
            <a:xfrm>
              <a:off x="3303018" y="707900"/>
              <a:ext cx="4309256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 международной экономической деятельности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B8D94E4-1261-49D4-BC6D-B4F13CFA655B}"/>
              </a:ext>
            </a:extLst>
          </p:cNvPr>
          <p:cNvGrpSpPr/>
          <p:nvPr/>
        </p:nvGrpSpPr>
        <p:grpSpPr>
          <a:xfrm>
            <a:off x="551384" y="4749950"/>
            <a:ext cx="4198560" cy="1123875"/>
            <a:chOff x="-478292" y="2735686"/>
            <a:chExt cx="4126929" cy="1123875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D16C0B43-4CA1-4A3B-A6F1-AC13D772080A}"/>
                </a:ext>
              </a:extLst>
            </p:cNvPr>
            <p:cNvSpPr/>
            <p:nvPr/>
          </p:nvSpPr>
          <p:spPr>
            <a:xfrm>
              <a:off x="148062" y="2765632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92E28DE-B6A5-4DAD-91AF-EF1D7CB56611}"/>
                </a:ext>
              </a:extLst>
            </p:cNvPr>
            <p:cNvSpPr txBox="1"/>
            <p:nvPr/>
          </p:nvSpPr>
          <p:spPr>
            <a:xfrm>
              <a:off x="-478292" y="2735686"/>
              <a:ext cx="4014932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Арбитраж,</a:t>
              </a:r>
              <a:r>
                <a:rPr lang="en-US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Посредничество, Медиация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2B8927B9-AD03-4AA8-838F-C78869030B8E}"/>
              </a:ext>
            </a:extLst>
          </p:cNvPr>
          <p:cNvGrpSpPr/>
          <p:nvPr/>
        </p:nvGrpSpPr>
        <p:grpSpPr>
          <a:xfrm>
            <a:off x="6647889" y="2117513"/>
            <a:ext cx="4541629" cy="1267035"/>
            <a:chOff x="-366008" y="579699"/>
            <a:chExt cx="3500575" cy="1085812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A6CCC47B-D1FF-4C24-A271-682ED4D5E13C}"/>
                </a:ext>
              </a:extLst>
            </p:cNvPr>
            <p:cNvSpPr/>
            <p:nvPr/>
          </p:nvSpPr>
          <p:spPr>
            <a:xfrm>
              <a:off x="148062" y="699928"/>
              <a:ext cx="2757608" cy="8707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B257B5-6F0A-4C86-B3B2-0449ABA48B8F}"/>
                </a:ext>
              </a:extLst>
            </p:cNvPr>
            <p:cNvSpPr txBox="1"/>
            <p:nvPr/>
          </p:nvSpPr>
          <p:spPr>
            <a:xfrm>
              <a:off x="-366008" y="579699"/>
              <a:ext cx="3500575" cy="1085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Антикоррупционный комплаенс</a:t>
              </a: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5A4E2BE-A6B3-4355-A536-B0DD509EC100}"/>
              </a:ext>
            </a:extLst>
          </p:cNvPr>
          <p:cNvGrpSpPr/>
          <p:nvPr/>
        </p:nvGrpSpPr>
        <p:grpSpPr>
          <a:xfrm>
            <a:off x="551384" y="3436259"/>
            <a:ext cx="4198559" cy="1121193"/>
            <a:chOff x="3345334" y="697767"/>
            <a:chExt cx="4114760" cy="1121193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0B74D1E9-22D3-4D49-97D4-EEAFEE045065}"/>
                </a:ext>
              </a:extLst>
            </p:cNvPr>
            <p:cNvSpPr/>
            <p:nvPr/>
          </p:nvSpPr>
          <p:spPr>
            <a:xfrm>
              <a:off x="3959519" y="697767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B0D2FD6-A762-48B2-8A1B-14C91C5838C3}"/>
                </a:ext>
              </a:extLst>
            </p:cNvPr>
            <p:cNvSpPr txBox="1"/>
            <p:nvPr/>
          </p:nvSpPr>
          <p:spPr>
            <a:xfrm>
              <a:off x="3345334" y="725031"/>
              <a:ext cx="3500575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инвестиционными проектами</a:t>
              </a: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F6A57191-362F-40C2-A2FE-12013C1FABAA}"/>
              </a:ext>
            </a:extLst>
          </p:cNvPr>
          <p:cNvGrpSpPr/>
          <p:nvPr/>
        </p:nvGrpSpPr>
        <p:grpSpPr>
          <a:xfrm>
            <a:off x="6647889" y="4717364"/>
            <a:ext cx="4240818" cy="1156461"/>
            <a:chOff x="-519829" y="2703100"/>
            <a:chExt cx="4168466" cy="1156461"/>
          </a:xfrm>
        </p:grpSpPr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D925D05D-005D-4812-8BFE-4DD2A68FD413}"/>
                </a:ext>
              </a:extLst>
            </p:cNvPr>
            <p:cNvSpPr/>
            <p:nvPr/>
          </p:nvSpPr>
          <p:spPr>
            <a:xfrm>
              <a:off x="148062" y="2765632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502463-19D4-4251-B836-ADD2D9A56A47}"/>
                </a:ext>
              </a:extLst>
            </p:cNvPr>
            <p:cNvSpPr txBox="1"/>
            <p:nvPr/>
          </p:nvSpPr>
          <p:spPr>
            <a:xfrm>
              <a:off x="-519829" y="2703100"/>
              <a:ext cx="4014932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r>
                <a:rPr lang="ru-RU" sz="2000" b="1" dirty="0" err="1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выставочно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-ярмарочной и </a:t>
              </a:r>
              <a:r>
                <a:rPr lang="ru-RU" sz="2000" b="1" dirty="0" err="1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конгрессной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деятельностью</a:t>
              </a:r>
            </a:p>
          </p:txBody>
        </p:sp>
      </p:grp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DEBA63C-F0BC-4F5E-A4BF-A3B167F2A03D}"/>
              </a:ext>
            </a:extLst>
          </p:cNvPr>
          <p:cNvSpPr/>
          <p:nvPr/>
        </p:nvSpPr>
        <p:spPr>
          <a:xfrm>
            <a:off x="230766" y="2248394"/>
            <a:ext cx="765750" cy="1016091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54271B0-31CC-4D92-B569-9C404F8561E2}"/>
              </a:ext>
            </a:extLst>
          </p:cNvPr>
          <p:cNvSpPr/>
          <p:nvPr/>
        </p:nvSpPr>
        <p:spPr>
          <a:xfrm>
            <a:off x="271991" y="3593515"/>
            <a:ext cx="683301" cy="844087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BC34B584-7123-4C8B-A11D-739348E30AF7}"/>
              </a:ext>
            </a:extLst>
          </p:cNvPr>
          <p:cNvSpPr/>
          <p:nvPr/>
        </p:nvSpPr>
        <p:spPr>
          <a:xfrm>
            <a:off x="234419" y="4874870"/>
            <a:ext cx="765750" cy="844087"/>
          </a:xfrm>
          <a:prstGeom prst="rect">
            <a:avLst/>
          </a:prstGeom>
          <a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8000" r="-48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84CDE24-58DF-4312-B30E-8441E2B994EB}"/>
              </a:ext>
            </a:extLst>
          </p:cNvPr>
          <p:cNvSpPr/>
          <p:nvPr/>
        </p:nvSpPr>
        <p:spPr>
          <a:xfrm>
            <a:off x="6279585" y="2423910"/>
            <a:ext cx="701780" cy="81158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2000" r="-42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D5354E5-75C0-453D-8FF1-FD62B08D421D}"/>
              </a:ext>
            </a:extLst>
          </p:cNvPr>
          <p:cNvSpPr/>
          <p:nvPr/>
        </p:nvSpPr>
        <p:spPr>
          <a:xfrm>
            <a:off x="6304284" y="3616538"/>
            <a:ext cx="687209" cy="811580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D1544D9E-AEBC-40A5-8848-E86F6B58F70C}"/>
              </a:ext>
            </a:extLst>
          </p:cNvPr>
          <p:cNvSpPr/>
          <p:nvPr/>
        </p:nvSpPr>
        <p:spPr>
          <a:xfrm>
            <a:off x="6306803" y="4921070"/>
            <a:ext cx="726480" cy="81158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BFF22DD0-D47C-4608-9554-2E85AFDF49EC}"/>
              </a:ext>
            </a:extLst>
          </p:cNvPr>
          <p:cNvSpPr/>
          <p:nvPr/>
        </p:nvSpPr>
        <p:spPr>
          <a:xfrm>
            <a:off x="8415999" y="929216"/>
            <a:ext cx="2360521" cy="94568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927ED49A-BBBD-4E86-AA4F-449A65225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739" y="1141015"/>
            <a:ext cx="548418" cy="5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AB829382-76A6-4495-9060-D473921AEB6D}"/>
              </a:ext>
            </a:extLst>
          </p:cNvPr>
          <p:cNvSpPr txBox="1">
            <a:spLocks/>
          </p:cNvSpPr>
          <p:nvPr/>
        </p:nvSpPr>
        <p:spPr>
          <a:xfrm>
            <a:off x="9011281" y="845840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за год</a:t>
            </a:r>
          </a:p>
        </p:txBody>
      </p:sp>
    </p:spTree>
    <p:extLst>
      <p:ext uri="{BB962C8B-B14F-4D97-AF65-F5344CB8AC3E}">
        <p14:creationId xmlns:p14="http://schemas.microsoft.com/office/powerpoint/2010/main" val="407460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6E2A803-DEDD-4CAD-B215-B88580938123}"/>
              </a:ext>
            </a:extLst>
          </p:cNvPr>
          <p:cNvSpPr/>
          <p:nvPr/>
        </p:nvSpPr>
        <p:spPr>
          <a:xfrm>
            <a:off x="3536153" y="1954736"/>
            <a:ext cx="4695045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43602-FB23-4401-AD4C-60244984D612}"/>
              </a:ext>
            </a:extLst>
          </p:cNvPr>
          <p:cNvSpPr txBox="1"/>
          <p:nvPr/>
        </p:nvSpPr>
        <p:spPr>
          <a:xfrm>
            <a:off x="3863752" y="1995495"/>
            <a:ext cx="45365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пищевых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465F513-D181-472C-9204-6B99A4B77064}"/>
              </a:ext>
            </a:extLst>
          </p:cNvPr>
          <p:cNvSpPr/>
          <p:nvPr/>
        </p:nvSpPr>
        <p:spPr>
          <a:xfrm>
            <a:off x="3531488" y="4869159"/>
            <a:ext cx="4717776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920BE1A-9C0B-40A5-A1A2-80AE0E54C936}"/>
              </a:ext>
            </a:extLst>
          </p:cNvPr>
          <p:cNvSpPr/>
          <p:nvPr/>
        </p:nvSpPr>
        <p:spPr>
          <a:xfrm>
            <a:off x="3513422" y="3372894"/>
            <a:ext cx="4717776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8BF656-8AE9-4EB3-B344-C96610B61082}"/>
              </a:ext>
            </a:extLst>
          </p:cNvPr>
          <p:cNvSpPr/>
          <p:nvPr/>
        </p:nvSpPr>
        <p:spPr>
          <a:xfrm>
            <a:off x="3787751" y="2107938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/>
          <p:cNvSpPr/>
          <p:nvPr/>
        </p:nvSpPr>
        <p:spPr>
          <a:xfrm>
            <a:off x="8757402" y="1092589"/>
            <a:ext cx="2360521" cy="9361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9368427" y="999631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за год</a:t>
            </a:r>
          </a:p>
        </p:txBody>
      </p:sp>
      <p:pic>
        <p:nvPicPr>
          <p:cNvPr id="17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66" y="1319813"/>
            <a:ext cx="459181" cy="42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343472" y="189682"/>
            <a:ext cx="9505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лидеров бизнес сообщества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A577FAC-E320-4AB3-B49F-49A9A05F20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11943-466B-4114-9C63-9FED40AE4C66}"/>
              </a:ext>
            </a:extLst>
          </p:cNvPr>
          <p:cNvSpPr txBox="1"/>
          <p:nvPr/>
        </p:nvSpPr>
        <p:spPr>
          <a:xfrm>
            <a:off x="4144741" y="3359388"/>
            <a:ext cx="3974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промышленных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487DE-0665-46C4-861E-FD18DE15F04F}"/>
              </a:ext>
            </a:extLst>
          </p:cNvPr>
          <p:cNvSpPr txBox="1"/>
          <p:nvPr/>
        </p:nvSpPr>
        <p:spPr>
          <a:xfrm>
            <a:off x="3971764" y="482223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сырья и материалов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04C9A7C-9CB2-4222-BF6F-7D8A88441367}"/>
              </a:ext>
            </a:extLst>
          </p:cNvPr>
          <p:cNvSpPr/>
          <p:nvPr/>
        </p:nvSpPr>
        <p:spPr>
          <a:xfrm>
            <a:off x="3787752" y="3560998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B480FFF-1627-4E3E-BF08-BB731129922D}"/>
              </a:ext>
            </a:extLst>
          </p:cNvPr>
          <p:cNvSpPr/>
          <p:nvPr/>
        </p:nvSpPr>
        <p:spPr>
          <a:xfrm>
            <a:off x="3787752" y="5017150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8013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21578" y="489943"/>
            <a:ext cx="6984776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управления бизнесом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9FB7E3F-0D15-4721-BC74-DDC1E7AFF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40A871-FBD5-40DB-8514-17DD08929728}"/>
              </a:ext>
            </a:extLst>
          </p:cNvPr>
          <p:cNvSpPr/>
          <p:nvPr/>
        </p:nvSpPr>
        <p:spPr>
          <a:xfrm>
            <a:off x="1055440" y="1466572"/>
            <a:ext cx="4256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навыки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C6717F8-AFA7-46DE-8DB1-FE7621AC1B62}"/>
              </a:ext>
            </a:extLst>
          </p:cNvPr>
          <p:cNvSpPr/>
          <p:nvPr/>
        </p:nvSpPr>
        <p:spPr>
          <a:xfrm>
            <a:off x="6988321" y="1466572"/>
            <a:ext cx="44962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компетенции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2567783-F59A-4390-8DA6-A31FD3AE6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514514"/>
              </p:ext>
            </p:extLst>
          </p:nvPr>
        </p:nvGraphicFramePr>
        <p:xfrm>
          <a:off x="261760" y="2048003"/>
          <a:ext cx="5652206" cy="413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206">
                  <a:extLst>
                    <a:ext uri="{9D8B030D-6E8A-4147-A177-3AD203B41FA5}">
                      <a16:colId xmlns:a16="http://schemas.microsoft.com/office/drawing/2014/main" val="2735933569"/>
                    </a:ext>
                  </a:extLst>
                </a:gridCol>
              </a:tblGrid>
              <a:tr h="597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грамотность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3545"/>
                  </a:ext>
                </a:extLst>
              </a:tr>
              <a:tr h="655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бизнесом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2977"/>
                  </a:ext>
                </a:extLst>
              </a:tr>
              <a:tr h="5799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Маркетинг, </a:t>
                      </a: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B2B, B2C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30329"/>
                  </a:ext>
                </a:extLst>
              </a:tr>
              <a:tr h="6176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государственном заказе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04665"/>
                  </a:ext>
                </a:extLst>
              </a:tr>
              <a:tr h="70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экономическая деятельность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68067"/>
                  </a:ext>
                </a:extLst>
              </a:tr>
              <a:tr h="530341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568137"/>
                  </a:ext>
                </a:extLst>
              </a:tr>
              <a:tr h="447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стартапы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8586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26640828-0DA8-4444-B274-1029195A5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66532"/>
              </p:ext>
            </p:extLst>
          </p:nvPr>
        </p:nvGraphicFramePr>
        <p:xfrm>
          <a:off x="6410344" y="2048003"/>
          <a:ext cx="5652206" cy="413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206">
                  <a:extLst>
                    <a:ext uri="{9D8B030D-6E8A-4147-A177-3AD203B41FA5}">
                      <a16:colId xmlns:a16="http://schemas.microsoft.com/office/drawing/2014/main" val="2735933569"/>
                    </a:ext>
                  </a:extLst>
                </a:gridCol>
              </a:tblGrid>
              <a:tr h="597421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Лидерские качества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3545"/>
                  </a:ext>
                </a:extLst>
              </a:tr>
              <a:tr h="655252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презентации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2977"/>
                  </a:ext>
                </a:extLst>
              </a:tr>
              <a:tr h="579958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команде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30329"/>
                  </a:ext>
                </a:extLst>
              </a:tr>
              <a:tr h="617601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коммуникации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04665"/>
                  </a:ext>
                </a:extLst>
              </a:tr>
              <a:tr h="705520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Тайм-менеджмент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68067"/>
                  </a:ext>
                </a:extLst>
              </a:tr>
              <a:tr h="530341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решений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568137"/>
                  </a:ext>
                </a:extLst>
              </a:tr>
              <a:tr h="447254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8586"/>
                  </a:ext>
                </a:extLst>
              </a:tr>
            </a:tbl>
          </a:graphicData>
        </a:graphic>
      </p:graphicFrame>
      <p:sp>
        <p:nvSpPr>
          <p:cNvPr id="21" name="Овал 20">
            <a:extLst>
              <a:ext uri="{FF2B5EF4-FFF2-40B4-BE49-F238E27FC236}">
                <a16:creationId xmlns:a16="http://schemas.microsoft.com/office/drawing/2014/main" id="{CD2AF4EA-A038-41E4-81B1-BE18472D9723}"/>
              </a:ext>
            </a:extLst>
          </p:cNvPr>
          <p:cNvSpPr/>
          <p:nvPr/>
        </p:nvSpPr>
        <p:spPr>
          <a:xfrm>
            <a:off x="8840741" y="331471"/>
            <a:ext cx="2093890" cy="110443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4C714A88-31E0-4B8A-9506-36A06DBF7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255" y="643958"/>
            <a:ext cx="531869" cy="48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7CBB4BFE-2A0C-4FD6-B634-B72962725BBD}"/>
              </a:ext>
            </a:extLst>
          </p:cNvPr>
          <p:cNvSpPr txBox="1">
            <a:spLocks/>
          </p:cNvSpPr>
          <p:nvPr/>
        </p:nvSpPr>
        <p:spPr>
          <a:xfrm>
            <a:off x="9236446" y="331470"/>
            <a:ext cx="1700255" cy="11044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год</a:t>
            </a:r>
          </a:p>
        </p:txBody>
      </p:sp>
    </p:spTree>
    <p:extLst>
      <p:ext uri="{BB962C8B-B14F-4D97-AF65-F5344CB8AC3E}">
        <p14:creationId xmlns:p14="http://schemas.microsoft.com/office/powerpoint/2010/main" val="161995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3FE4E-CFF7-4575-9D29-00398EF98F1C}"/>
              </a:ext>
            </a:extLst>
          </p:cNvPr>
          <p:cNvSpPr txBox="1">
            <a:spLocks/>
          </p:cNvSpPr>
          <p:nvPr/>
        </p:nvSpPr>
        <p:spPr>
          <a:xfrm>
            <a:off x="1703512" y="408097"/>
            <a:ext cx="8756174" cy="43204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проекты с государственными органами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E9D078-020A-418B-8E26-2DA5706BCD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79B59A8-3108-405F-9927-88A932CC23F0}"/>
              </a:ext>
            </a:extLst>
          </p:cNvPr>
          <p:cNvGrpSpPr/>
          <p:nvPr/>
        </p:nvGrpSpPr>
        <p:grpSpPr>
          <a:xfrm>
            <a:off x="1056444" y="1729623"/>
            <a:ext cx="2144834" cy="409425"/>
            <a:chOff x="0" y="431896"/>
            <a:chExt cx="2144834" cy="40942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C9111455-9C7B-4904-9256-C777088638D9}"/>
                </a:ext>
              </a:extLst>
            </p:cNvPr>
            <p:cNvSpPr/>
            <p:nvPr/>
          </p:nvSpPr>
          <p:spPr>
            <a:xfrm>
              <a:off x="0" y="537199"/>
              <a:ext cx="2106234" cy="304122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064CE1F-8911-456B-AEC0-FE4035BA2225}"/>
                </a:ext>
              </a:extLst>
            </p:cNvPr>
            <p:cNvSpPr txBox="1"/>
            <p:nvPr/>
          </p:nvSpPr>
          <p:spPr>
            <a:xfrm>
              <a:off x="38600" y="431896"/>
              <a:ext cx="2106234" cy="304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 России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19E73CF-FF06-4ADA-AD26-80743B30454F}"/>
              </a:ext>
            </a:extLst>
          </p:cNvPr>
          <p:cNvGrpSpPr/>
          <p:nvPr/>
        </p:nvGrpSpPr>
        <p:grpSpPr>
          <a:xfrm>
            <a:off x="3258885" y="1153649"/>
            <a:ext cx="8165707" cy="1564767"/>
            <a:chOff x="2695979" y="-191232"/>
            <a:chExt cx="5960216" cy="1564767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8A46E95-B080-4A35-A745-C002A58746FB}"/>
                </a:ext>
              </a:extLst>
            </p:cNvPr>
            <p:cNvSpPr/>
            <p:nvPr/>
          </p:nvSpPr>
          <p:spPr>
            <a:xfrm>
              <a:off x="2695979" y="4983"/>
              <a:ext cx="5728956" cy="136855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E7E610-017A-4CD4-BDC9-96BF953FC44B}"/>
                </a:ext>
              </a:extLst>
            </p:cNvPr>
            <p:cNvSpPr txBox="1"/>
            <p:nvPr/>
          </p:nvSpPr>
          <p:spPr>
            <a:xfrm>
              <a:off x="2927239" y="-191232"/>
              <a:ext cx="5728956" cy="136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Исследование потребностей МСП в финансовой грамотности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 регион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2100 респондентов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528A0A54-8060-4D25-A6B9-29728C10BEDE}"/>
              </a:ext>
            </a:extLst>
          </p:cNvPr>
          <p:cNvGrpSpPr/>
          <p:nvPr/>
        </p:nvGrpSpPr>
        <p:grpSpPr>
          <a:xfrm>
            <a:off x="816013" y="2466865"/>
            <a:ext cx="2442871" cy="1287422"/>
            <a:chOff x="0" y="1097511"/>
            <a:chExt cx="2442871" cy="1287422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9EAB75EB-D7B5-4DFE-A697-09B9CA695087}"/>
                </a:ext>
              </a:extLst>
            </p:cNvPr>
            <p:cNvSpPr/>
            <p:nvPr/>
          </p:nvSpPr>
          <p:spPr>
            <a:xfrm>
              <a:off x="0" y="1389622"/>
              <a:ext cx="2106234" cy="995311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211E125-C048-44AA-8419-4F0E53A33AFF}"/>
                </a:ext>
              </a:extLst>
            </p:cNvPr>
            <p:cNvSpPr txBox="1"/>
            <p:nvPr/>
          </p:nvSpPr>
          <p:spPr>
            <a:xfrm>
              <a:off x="221425" y="1097511"/>
              <a:ext cx="2221446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Министерство природных ресурсов и экологии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0D4F87F-594E-4FE0-BFFA-4533E6218940}"/>
              </a:ext>
            </a:extLst>
          </p:cNvPr>
          <p:cNvGrpSpPr/>
          <p:nvPr/>
        </p:nvGrpSpPr>
        <p:grpSpPr>
          <a:xfrm>
            <a:off x="3250053" y="2470944"/>
            <a:ext cx="6086307" cy="1069218"/>
            <a:chOff x="2695979" y="1315715"/>
            <a:chExt cx="6086307" cy="1069218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3B9D739-CAFB-4137-BB9F-F000D3FAFD32}"/>
                </a:ext>
              </a:extLst>
            </p:cNvPr>
            <p:cNvSpPr/>
            <p:nvPr/>
          </p:nvSpPr>
          <p:spPr>
            <a:xfrm>
              <a:off x="2695979" y="1389622"/>
              <a:ext cx="5728956" cy="995311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32C05D0-0DB4-49AC-B0F8-CB2DE0DE74CF}"/>
                </a:ext>
              </a:extLst>
            </p:cNvPr>
            <p:cNvSpPr txBox="1"/>
            <p:nvPr/>
          </p:nvSpPr>
          <p:spPr>
            <a:xfrm>
              <a:off x="3053330" y="1315715"/>
              <a:ext cx="5728956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Обучение процедурам государственного контракта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 студентов в год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F133D22F-66D4-4B4B-B136-27E68D72BA2C}"/>
              </a:ext>
            </a:extLst>
          </p:cNvPr>
          <p:cNvGrpSpPr/>
          <p:nvPr/>
        </p:nvGrpSpPr>
        <p:grpSpPr>
          <a:xfrm>
            <a:off x="1056444" y="3256631"/>
            <a:ext cx="6740745" cy="1462630"/>
            <a:chOff x="-4634511" y="2463226"/>
            <a:chExt cx="6740745" cy="1462630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AD435503-8863-4E8C-B517-83DB6FBBA127}"/>
                </a:ext>
              </a:extLst>
            </p:cNvPr>
            <p:cNvSpPr/>
            <p:nvPr/>
          </p:nvSpPr>
          <p:spPr>
            <a:xfrm>
              <a:off x="0" y="2463226"/>
              <a:ext cx="2106234" cy="995311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EF755F-5676-42D4-AACF-439C8F92419D}"/>
                </a:ext>
              </a:extLst>
            </p:cNvPr>
            <p:cNvSpPr txBox="1"/>
            <p:nvPr/>
          </p:nvSpPr>
          <p:spPr>
            <a:xfrm>
              <a:off x="-4634511" y="2930545"/>
              <a:ext cx="2106234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Федеральное агентство по делам молодежи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09A8658-6F71-43BE-B9A4-8571ABA388BC}"/>
              </a:ext>
            </a:extLst>
          </p:cNvPr>
          <p:cNvGrpSpPr/>
          <p:nvPr/>
        </p:nvGrpSpPr>
        <p:grpSpPr>
          <a:xfrm>
            <a:off x="3607404" y="3194424"/>
            <a:ext cx="7169116" cy="1621003"/>
            <a:chOff x="2423789" y="2401019"/>
            <a:chExt cx="7169116" cy="1621003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FE63123C-C778-45E9-942C-F785530D166B}"/>
                </a:ext>
              </a:extLst>
            </p:cNvPr>
            <p:cNvSpPr/>
            <p:nvPr/>
          </p:nvSpPr>
          <p:spPr>
            <a:xfrm>
              <a:off x="2695979" y="2401019"/>
              <a:ext cx="5728956" cy="1119725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D5EA6E-37D3-4860-9BE6-283BAA307163}"/>
                </a:ext>
              </a:extLst>
            </p:cNvPr>
            <p:cNvSpPr txBox="1"/>
            <p:nvPr/>
          </p:nvSpPr>
          <p:spPr>
            <a:xfrm>
              <a:off x="2423789" y="2902297"/>
              <a:ext cx="7169116" cy="11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Тренинг для региональных лидеров «Стань предпринимателем!»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регионов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 студентов в год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F275712-4E3C-4C8C-902F-9B60EDF2CB96}"/>
              </a:ext>
            </a:extLst>
          </p:cNvPr>
          <p:cNvGrpSpPr/>
          <p:nvPr/>
        </p:nvGrpSpPr>
        <p:grpSpPr>
          <a:xfrm>
            <a:off x="481066" y="5054510"/>
            <a:ext cx="2681612" cy="929757"/>
            <a:chOff x="0" y="3827129"/>
            <a:chExt cx="2681612" cy="929757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82A7EC3F-3081-4D10-96CE-3F33DC837018}"/>
                </a:ext>
              </a:extLst>
            </p:cNvPr>
            <p:cNvSpPr/>
            <p:nvPr/>
          </p:nvSpPr>
          <p:spPr>
            <a:xfrm>
              <a:off x="0" y="3827129"/>
              <a:ext cx="2106234" cy="774130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56BDEC-53C2-40A8-A9BA-9E7D402135AA}"/>
                </a:ext>
              </a:extLst>
            </p:cNvPr>
            <p:cNvSpPr txBox="1"/>
            <p:nvPr/>
          </p:nvSpPr>
          <p:spPr>
            <a:xfrm>
              <a:off x="575378" y="3982756"/>
              <a:ext cx="2106234" cy="7741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>
                  <a:solidFill>
                    <a:srgbClr val="4F81BD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корпорация по развитию МСП</a:t>
              </a: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0103A7B-AF6B-4539-9F14-7D4565A12327}"/>
              </a:ext>
            </a:extLst>
          </p:cNvPr>
          <p:cNvGrpSpPr/>
          <p:nvPr/>
        </p:nvGrpSpPr>
        <p:grpSpPr>
          <a:xfrm>
            <a:off x="3257748" y="4894500"/>
            <a:ext cx="6654675" cy="1486828"/>
            <a:chOff x="2341043" y="3376702"/>
            <a:chExt cx="6654675" cy="1486828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E07381CF-4536-4A63-9A3A-F44D4E80D2D1}"/>
                </a:ext>
              </a:extLst>
            </p:cNvPr>
            <p:cNvSpPr/>
            <p:nvPr/>
          </p:nvSpPr>
          <p:spPr>
            <a:xfrm>
              <a:off x="2341043" y="3508801"/>
              <a:ext cx="5257720" cy="1354729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E28E89-3DDA-46BF-83A4-29C414CF3C2C}"/>
                </a:ext>
              </a:extLst>
            </p:cNvPr>
            <p:cNvSpPr txBox="1"/>
            <p:nvPr/>
          </p:nvSpPr>
          <p:spPr>
            <a:xfrm>
              <a:off x="2521929" y="3376702"/>
              <a:ext cx="6473789" cy="1354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Выполнение специализированной программы обучения</a:t>
              </a:r>
              <a:endParaRPr lang="en-US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Продвижение вспомогательных ресурсов для МСП</a:t>
              </a: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448A6F19-4DE1-4104-B201-CC113347A4AE}"/>
              </a:ext>
            </a:extLst>
          </p:cNvPr>
          <p:cNvSpPr/>
          <p:nvPr/>
        </p:nvSpPr>
        <p:spPr>
          <a:xfrm>
            <a:off x="3143672" y="1349864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Левая фигурная скобка 15">
            <a:extLst>
              <a:ext uri="{FF2B5EF4-FFF2-40B4-BE49-F238E27FC236}">
                <a16:creationId xmlns:a16="http://schemas.microsoft.com/office/drawing/2014/main" id="{E7AB35F6-9CBB-4434-8D0B-75F71AEB8238}"/>
              </a:ext>
            </a:extLst>
          </p:cNvPr>
          <p:cNvSpPr/>
          <p:nvPr/>
        </p:nvSpPr>
        <p:spPr>
          <a:xfrm>
            <a:off x="3143672" y="2501992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Левая фигурная скобка 22">
            <a:extLst>
              <a:ext uri="{FF2B5EF4-FFF2-40B4-BE49-F238E27FC236}">
                <a16:creationId xmlns:a16="http://schemas.microsoft.com/office/drawing/2014/main" id="{AA9C6A0F-D6BF-4F6A-A70E-C15A2491353F}"/>
              </a:ext>
            </a:extLst>
          </p:cNvPr>
          <p:cNvSpPr/>
          <p:nvPr/>
        </p:nvSpPr>
        <p:spPr>
          <a:xfrm>
            <a:off x="3143672" y="3726128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Левая фигурная скобка 29">
            <a:extLst>
              <a:ext uri="{FF2B5EF4-FFF2-40B4-BE49-F238E27FC236}">
                <a16:creationId xmlns:a16="http://schemas.microsoft.com/office/drawing/2014/main" id="{B69A4664-1D8E-43C1-8FEA-441FD77EB88F}"/>
              </a:ext>
            </a:extLst>
          </p:cNvPr>
          <p:cNvSpPr/>
          <p:nvPr/>
        </p:nvSpPr>
        <p:spPr>
          <a:xfrm>
            <a:off x="3143672" y="5094280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6346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29232-7A63-44EE-905E-98E95949828F}"/>
              </a:ext>
            </a:extLst>
          </p:cNvPr>
          <p:cNvSpPr txBox="1">
            <a:spLocks/>
          </p:cNvSpPr>
          <p:nvPr/>
        </p:nvSpPr>
        <p:spPr>
          <a:xfrm>
            <a:off x="4187788" y="527308"/>
            <a:ext cx="4608512" cy="43204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на экспорт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C4F56C-E351-46F6-900F-97E0449376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A9E05-3E04-4798-8646-E70B12D58741}"/>
              </a:ext>
            </a:extLst>
          </p:cNvPr>
          <p:cNvSpPr txBox="1"/>
          <p:nvPr/>
        </p:nvSpPr>
        <p:spPr>
          <a:xfrm>
            <a:off x="3118616" y="1184747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для начинающих экспортеров МСП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CE4F644-22E1-4A28-B61A-063E80E2DF33}"/>
              </a:ext>
            </a:extLst>
          </p:cNvPr>
          <p:cNvGrpSpPr/>
          <p:nvPr/>
        </p:nvGrpSpPr>
        <p:grpSpPr>
          <a:xfrm>
            <a:off x="1130316" y="1780340"/>
            <a:ext cx="3454948" cy="994123"/>
            <a:chOff x="1321673" y="250090"/>
            <a:chExt cx="3181194" cy="994123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A7C8C653-87DA-4EC9-95AE-9512E39B0C52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6A3C99-A372-4000-9E76-ED37CFF27EF7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A28E3F4-A982-4666-AF4D-3B72A4611D76}"/>
              </a:ext>
            </a:extLst>
          </p:cNvPr>
          <p:cNvSpPr txBox="1"/>
          <p:nvPr/>
        </p:nvSpPr>
        <p:spPr>
          <a:xfrm>
            <a:off x="1205018" y="1975699"/>
            <a:ext cx="309634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экспортного проекта</a:t>
            </a: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4F89EAEC-EE79-4171-BD96-572BAD79A7A6}"/>
              </a:ext>
            </a:extLst>
          </p:cNvPr>
          <p:cNvGrpSpPr/>
          <p:nvPr/>
        </p:nvGrpSpPr>
        <p:grpSpPr>
          <a:xfrm>
            <a:off x="1128882" y="2923865"/>
            <a:ext cx="3454949" cy="994123"/>
            <a:chOff x="1321673" y="250090"/>
            <a:chExt cx="3181194" cy="994123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E7A8AC3A-8600-41CA-A0EF-64B00EAD7EFB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99E7B7-EF7B-48BA-BB55-065045D8775F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2482741-B3C6-4627-9392-C766005BF92D}"/>
              </a:ext>
            </a:extLst>
          </p:cNvPr>
          <p:cNvSpPr txBox="1"/>
          <p:nvPr/>
        </p:nvSpPr>
        <p:spPr>
          <a:xfrm>
            <a:off x="1522556" y="3153195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сопровождение экспортной деятельности</a:t>
            </a:r>
          </a:p>
          <a:p>
            <a:pPr algn="ctr"/>
            <a:endParaRPr lang="ru-RU" dirty="0"/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9F634A1C-12DC-499F-AD3A-D277EE839A5F}"/>
              </a:ext>
            </a:extLst>
          </p:cNvPr>
          <p:cNvGrpSpPr/>
          <p:nvPr/>
        </p:nvGrpSpPr>
        <p:grpSpPr>
          <a:xfrm>
            <a:off x="1127448" y="4057955"/>
            <a:ext cx="3456383" cy="994123"/>
            <a:chOff x="1321673" y="250090"/>
            <a:chExt cx="3181194" cy="994123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E0D9E492-59CB-48F2-8C60-492BDBE4A0B4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B85261-B873-4B46-A127-7226CFD6CF52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8946FC7-466E-441F-AB14-1A3AD393FD7E}"/>
              </a:ext>
            </a:extLst>
          </p:cNvPr>
          <p:cNvSpPr txBox="1"/>
          <p:nvPr/>
        </p:nvSpPr>
        <p:spPr>
          <a:xfrm>
            <a:off x="1234524" y="4259550"/>
            <a:ext cx="34563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Документное сопровождение экспортной деятельности</a:t>
            </a: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C15062E6-BC57-46C0-AA24-1715FD270622}"/>
              </a:ext>
            </a:extLst>
          </p:cNvPr>
          <p:cNvGrpSpPr/>
          <p:nvPr/>
        </p:nvGrpSpPr>
        <p:grpSpPr>
          <a:xfrm>
            <a:off x="1127448" y="5195740"/>
            <a:ext cx="3456383" cy="994123"/>
            <a:chOff x="1321673" y="250090"/>
            <a:chExt cx="3181194" cy="994123"/>
          </a:xfrm>
        </p:grpSpPr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E8209702-23E3-4CB8-BF22-0AAD5EC7FD8C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AAE19E-276F-4EC1-8997-A5630AF914CC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CD6039E-3E5A-4835-A9C3-BF1362376A5A}"/>
              </a:ext>
            </a:extLst>
          </p:cNvPr>
          <p:cNvSpPr txBox="1"/>
          <p:nvPr/>
        </p:nvSpPr>
        <p:spPr>
          <a:xfrm>
            <a:off x="1322220" y="5486013"/>
            <a:ext cx="306683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Экспортная логистика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EDF0303-19D7-4877-BFE4-49EDDA7C4117}"/>
              </a:ext>
            </a:extLst>
          </p:cNvPr>
          <p:cNvGrpSpPr/>
          <p:nvPr/>
        </p:nvGrpSpPr>
        <p:grpSpPr>
          <a:xfrm>
            <a:off x="6816798" y="1780340"/>
            <a:ext cx="3454948" cy="994123"/>
            <a:chOff x="1321673" y="250090"/>
            <a:chExt cx="3181194" cy="994123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FE952AE8-9EB6-4566-A5CD-AF197C423FF0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4A2DF9-2514-421F-ADAD-E9675EF8CDFA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E47E8BC-E19B-4A9B-B06C-9D9E9FE8434B}"/>
              </a:ext>
            </a:extLst>
          </p:cNvPr>
          <p:cNvSpPr txBox="1"/>
          <p:nvPr/>
        </p:nvSpPr>
        <p:spPr>
          <a:xfrm>
            <a:off x="7007767" y="195895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экспортный маркетинг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1EB1FDDC-1206-497E-8062-E626C33B4B5B}"/>
              </a:ext>
            </a:extLst>
          </p:cNvPr>
          <p:cNvGrpSpPr/>
          <p:nvPr/>
        </p:nvGrpSpPr>
        <p:grpSpPr>
          <a:xfrm>
            <a:off x="6815364" y="2923865"/>
            <a:ext cx="3454949" cy="994123"/>
            <a:chOff x="1321673" y="250090"/>
            <a:chExt cx="3181194" cy="994123"/>
          </a:xfrm>
        </p:grpSpPr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887C6E95-B60A-484E-9413-EDE630657F4B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0FDBF73-49C8-4BFC-BED7-89DAC56EBDBE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DBAD0F3-A0BD-482E-99A6-45B4A7B8BD1A}"/>
              </a:ext>
            </a:extLst>
          </p:cNvPr>
          <p:cNvSpPr txBox="1"/>
          <p:nvPr/>
        </p:nvSpPr>
        <p:spPr>
          <a:xfrm>
            <a:off x="7209038" y="30940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менеджмент для экспортеров</a:t>
            </a: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22498CD6-318D-41C5-9062-A72FA627053B}"/>
              </a:ext>
            </a:extLst>
          </p:cNvPr>
          <p:cNvGrpSpPr/>
          <p:nvPr/>
        </p:nvGrpSpPr>
        <p:grpSpPr>
          <a:xfrm>
            <a:off x="6813930" y="4057955"/>
            <a:ext cx="3456383" cy="994123"/>
            <a:chOff x="1321673" y="250090"/>
            <a:chExt cx="3181194" cy="994123"/>
          </a:xfrm>
        </p:grpSpPr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EC7FD1D6-D4D2-40B7-907D-6C936BDEF8CC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27FB097-318D-428C-9D9B-4653052B9B00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9C3EF16-8146-4C82-80BB-FC7DE966DD9E}"/>
              </a:ext>
            </a:extLst>
          </p:cNvPr>
          <p:cNvSpPr txBox="1"/>
          <p:nvPr/>
        </p:nvSpPr>
        <p:spPr>
          <a:xfrm>
            <a:off x="6921006" y="423184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Таможенное оформление экспортных операций</a:t>
            </a: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4D5AA940-241B-49E6-A204-34C668697951}"/>
              </a:ext>
            </a:extLst>
          </p:cNvPr>
          <p:cNvGrpSpPr/>
          <p:nvPr/>
        </p:nvGrpSpPr>
        <p:grpSpPr>
          <a:xfrm>
            <a:off x="6813930" y="5195740"/>
            <a:ext cx="3456383" cy="994123"/>
            <a:chOff x="1321673" y="250090"/>
            <a:chExt cx="3181194" cy="994123"/>
          </a:xfrm>
        </p:grpSpPr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B14E6A84-346D-4156-A75B-713BE08856CF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7CEC2B8-C416-4A78-BB0F-FB3E060CD95D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F5F39C94-1404-4139-8605-CBD99BFE7DFE}"/>
              </a:ext>
            </a:extLst>
          </p:cNvPr>
          <p:cNvSpPr txBox="1"/>
          <p:nvPr/>
        </p:nvSpPr>
        <p:spPr>
          <a:xfrm>
            <a:off x="7022520" y="5367854"/>
            <a:ext cx="306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электронной торговли для экспортеров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3A2211D6-1062-4884-9CEB-76EC5FD855A7}"/>
              </a:ext>
            </a:extLst>
          </p:cNvPr>
          <p:cNvSpPr/>
          <p:nvPr/>
        </p:nvSpPr>
        <p:spPr>
          <a:xfrm>
            <a:off x="213518" y="1938453"/>
            <a:ext cx="684320" cy="830035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90ED1688-14B8-421F-B7D0-0FD89A109E64}"/>
              </a:ext>
            </a:extLst>
          </p:cNvPr>
          <p:cNvSpPr/>
          <p:nvPr/>
        </p:nvSpPr>
        <p:spPr>
          <a:xfrm>
            <a:off x="183792" y="3123736"/>
            <a:ext cx="847840" cy="764793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19F76F88-F2D5-42C3-88CE-5B338D7D6D7D}"/>
              </a:ext>
            </a:extLst>
          </p:cNvPr>
          <p:cNvSpPr/>
          <p:nvPr/>
        </p:nvSpPr>
        <p:spPr>
          <a:xfrm>
            <a:off x="231382" y="4222049"/>
            <a:ext cx="759058" cy="66593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99269DB6-FB5F-400F-821E-BFAE70DE5708}"/>
              </a:ext>
            </a:extLst>
          </p:cNvPr>
          <p:cNvSpPr/>
          <p:nvPr/>
        </p:nvSpPr>
        <p:spPr>
          <a:xfrm>
            <a:off x="231382" y="5486013"/>
            <a:ext cx="752660" cy="70385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9DE0479-7D1D-476A-A9AA-47207442184F}"/>
              </a:ext>
            </a:extLst>
          </p:cNvPr>
          <p:cNvSpPr/>
          <p:nvPr/>
        </p:nvSpPr>
        <p:spPr>
          <a:xfrm>
            <a:off x="5883944" y="1975699"/>
            <a:ext cx="765219" cy="797720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F0C56F59-82C5-45C2-9306-36C9E60A6832}"/>
              </a:ext>
            </a:extLst>
          </p:cNvPr>
          <p:cNvSpPr/>
          <p:nvPr/>
        </p:nvSpPr>
        <p:spPr>
          <a:xfrm>
            <a:off x="5883944" y="3120267"/>
            <a:ext cx="765219" cy="79772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63258BD9-A33E-4150-BBC4-FB87E072C1F7}"/>
              </a:ext>
            </a:extLst>
          </p:cNvPr>
          <p:cNvSpPr/>
          <p:nvPr/>
        </p:nvSpPr>
        <p:spPr>
          <a:xfrm>
            <a:off x="5883944" y="4222049"/>
            <a:ext cx="765219" cy="797720"/>
          </a:xfrm>
          <a:prstGeom prst="rect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5B43B1D-6BC3-4524-8DA2-2ED50027735C}"/>
              </a:ext>
            </a:extLst>
          </p:cNvPr>
          <p:cNvSpPr/>
          <p:nvPr/>
        </p:nvSpPr>
        <p:spPr>
          <a:xfrm>
            <a:off x="5883943" y="5367854"/>
            <a:ext cx="765220" cy="657944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DE979DEC-C5FE-42C0-8916-396B7ED67E40}"/>
              </a:ext>
            </a:extLst>
          </p:cNvPr>
          <p:cNvSpPr/>
          <p:nvPr/>
        </p:nvSpPr>
        <p:spPr>
          <a:xfrm>
            <a:off x="8667371" y="344297"/>
            <a:ext cx="2362283" cy="103231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D9A6B5AF-0437-42A9-A6B5-4CB39A8F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854" y="612152"/>
            <a:ext cx="548418" cy="5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Заголовок 1">
            <a:extLst>
              <a:ext uri="{FF2B5EF4-FFF2-40B4-BE49-F238E27FC236}">
                <a16:creationId xmlns:a16="http://schemas.microsoft.com/office/drawing/2014/main" id="{E44354F9-3139-4921-95CC-DD61F72CD41A}"/>
              </a:ext>
            </a:extLst>
          </p:cNvPr>
          <p:cNvSpPr txBox="1">
            <a:spLocks/>
          </p:cNvSpPr>
          <p:nvPr/>
        </p:nvSpPr>
        <p:spPr>
          <a:xfrm>
            <a:off x="9073385" y="250086"/>
            <a:ext cx="20319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за  год</a:t>
            </a:r>
          </a:p>
        </p:txBody>
      </p:sp>
    </p:spTree>
    <p:extLst>
      <p:ext uri="{BB962C8B-B14F-4D97-AF65-F5344CB8AC3E}">
        <p14:creationId xmlns:p14="http://schemas.microsoft.com/office/powerpoint/2010/main" val="197205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335E9CC-D005-4C6D-9BFD-8BC27D87C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C0F3BB7-0FA6-46BE-BC07-22D8107C851A}"/>
              </a:ext>
            </a:extLst>
          </p:cNvPr>
          <p:cNvSpPr txBox="1">
            <a:spLocks/>
          </p:cNvSpPr>
          <p:nvPr/>
        </p:nvSpPr>
        <p:spPr>
          <a:xfrm>
            <a:off x="2711624" y="534640"/>
            <a:ext cx="6768752" cy="791532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Социально-ориентированные проекты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90693DF-2071-47FD-A772-EF21E3B963DA}"/>
              </a:ext>
            </a:extLst>
          </p:cNvPr>
          <p:cNvSpPr/>
          <p:nvPr/>
        </p:nvSpPr>
        <p:spPr>
          <a:xfrm>
            <a:off x="1151926" y="1347401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FEC398-EECF-443C-B2E9-2124E2DAA3A4}"/>
              </a:ext>
            </a:extLst>
          </p:cNvPr>
          <p:cNvSpPr txBox="1"/>
          <p:nvPr/>
        </p:nvSpPr>
        <p:spPr>
          <a:xfrm>
            <a:off x="1095976" y="1302034"/>
            <a:ext cx="4440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Женское лидерство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для женщин, потерявших работу, матерей несовершеннолетних детей и женщин-мигрантов путем профессиональной переподготовки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6A3E07-8DFA-4074-ABDF-4B1850C47FD8}"/>
              </a:ext>
            </a:extLst>
          </p:cNvPr>
          <p:cNvSpPr/>
          <p:nvPr/>
        </p:nvSpPr>
        <p:spPr>
          <a:xfrm>
            <a:off x="6840558" y="1337350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8C5B3B-3B66-4696-AA8F-20BB68029355}"/>
              </a:ext>
            </a:extLst>
          </p:cNvPr>
          <p:cNvSpPr txBox="1"/>
          <p:nvPr/>
        </p:nvSpPr>
        <p:spPr>
          <a:xfrm>
            <a:off x="7148212" y="155432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Молодежные программы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«Стань предпринимателем»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0AC63FF-C2F1-47AF-A678-2DAC9D5E9A58}"/>
              </a:ext>
            </a:extLst>
          </p:cNvPr>
          <p:cNvSpPr/>
          <p:nvPr/>
        </p:nvSpPr>
        <p:spPr>
          <a:xfrm>
            <a:off x="1095976" y="4007026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20CB8A-C795-4921-8884-A400B373892D}"/>
              </a:ext>
            </a:extLst>
          </p:cNvPr>
          <p:cNvSpPr txBox="1"/>
          <p:nvPr/>
        </p:nvSpPr>
        <p:spPr>
          <a:xfrm>
            <a:off x="1152569" y="4352246"/>
            <a:ext cx="426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и бизнес грамотности для школьников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6347AC0-5C94-455B-A8F3-6EEB9368F606}"/>
              </a:ext>
            </a:extLst>
          </p:cNvPr>
          <p:cNvSpPr/>
          <p:nvPr/>
        </p:nvSpPr>
        <p:spPr>
          <a:xfrm>
            <a:off x="6840558" y="4007026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99B54D-8392-4A4C-ABAC-155B79169157}"/>
              </a:ext>
            </a:extLst>
          </p:cNvPr>
          <p:cNvSpPr txBox="1"/>
          <p:nvPr/>
        </p:nvSpPr>
        <p:spPr>
          <a:xfrm>
            <a:off x="6984574" y="4338629"/>
            <a:ext cx="412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 возрастной дискриминации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7B15027-5C01-4B68-A1C4-F01F6F0B43DB}"/>
              </a:ext>
            </a:extLst>
          </p:cNvPr>
          <p:cNvSpPr/>
          <p:nvPr/>
        </p:nvSpPr>
        <p:spPr>
          <a:xfrm>
            <a:off x="287748" y="1554322"/>
            <a:ext cx="636304" cy="88628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7F90915-1301-4974-9ECD-C2DCEE1EA2DB}"/>
              </a:ext>
            </a:extLst>
          </p:cNvPr>
          <p:cNvSpPr/>
          <p:nvPr/>
        </p:nvSpPr>
        <p:spPr>
          <a:xfrm>
            <a:off x="223460" y="4137841"/>
            <a:ext cx="772600" cy="1013581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AE76862-261F-47E6-BE0A-813F69F6C871}"/>
              </a:ext>
            </a:extLst>
          </p:cNvPr>
          <p:cNvSpPr/>
          <p:nvPr/>
        </p:nvSpPr>
        <p:spPr>
          <a:xfrm>
            <a:off x="5899598" y="1486592"/>
            <a:ext cx="700460" cy="1036701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000" r="-3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BC39AA9-864F-4FA5-A600-5A48367009B7}"/>
              </a:ext>
            </a:extLst>
          </p:cNvPr>
          <p:cNvSpPr/>
          <p:nvPr/>
        </p:nvSpPr>
        <p:spPr>
          <a:xfrm>
            <a:off x="5899598" y="4196694"/>
            <a:ext cx="700460" cy="895876"/>
          </a:xfrm>
          <a:prstGeom prst="rect">
            <a:avLst/>
          </a:prstGeom>
          <a:blipFill rotWithShape="1">
            <a:blip r:embed="rId6"/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AB235833-FDAC-46C2-8D58-8D55C08D8E8F}"/>
              </a:ext>
            </a:extLst>
          </p:cNvPr>
          <p:cNvSpPr/>
          <p:nvPr/>
        </p:nvSpPr>
        <p:spPr>
          <a:xfrm>
            <a:off x="3231423" y="2776195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E47ACBF3-37D2-42D0-B242-E2C0B4AC3BEB}"/>
              </a:ext>
            </a:extLst>
          </p:cNvPr>
          <p:cNvSpPr/>
          <p:nvPr/>
        </p:nvSpPr>
        <p:spPr>
          <a:xfrm>
            <a:off x="8904312" y="2824707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1CA5246-A9ED-4788-AA64-BC4A8F676EA6}"/>
              </a:ext>
            </a:extLst>
          </p:cNvPr>
          <p:cNvSpPr/>
          <p:nvPr/>
        </p:nvSpPr>
        <p:spPr>
          <a:xfrm>
            <a:off x="8920055" y="5373216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E207B2E2-CE92-44D5-BD37-5F62085C4459}"/>
              </a:ext>
            </a:extLst>
          </p:cNvPr>
          <p:cNvSpPr/>
          <p:nvPr/>
        </p:nvSpPr>
        <p:spPr>
          <a:xfrm>
            <a:off x="3159415" y="5373216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350F016B-63FA-456D-99F9-588680889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75" y="3043117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685B4ED6-4D05-43FC-A7BB-6E4BE7A79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230" y="3112739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A996A85B-BACF-49B0-823D-8B701B1CE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306" y="5661248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64BF3497-D303-4B0D-8B37-D44C258F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272" y="5661248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1C18318C-1770-4B04-812A-47613023FCF9}"/>
              </a:ext>
            </a:extLst>
          </p:cNvPr>
          <p:cNvSpPr txBox="1">
            <a:spLocks/>
          </p:cNvSpPr>
          <p:nvPr/>
        </p:nvSpPr>
        <p:spPr>
          <a:xfrm>
            <a:off x="3807323" y="2871694"/>
            <a:ext cx="1512167" cy="757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за год</a:t>
            </a:r>
          </a:p>
        </p:txBody>
      </p:sp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4824197E-E3DD-46BC-A9CE-BE988BB7B460}"/>
              </a:ext>
            </a:extLst>
          </p:cNvPr>
          <p:cNvSpPr txBox="1">
            <a:spLocks/>
          </p:cNvSpPr>
          <p:nvPr/>
        </p:nvSpPr>
        <p:spPr>
          <a:xfrm>
            <a:off x="9477313" y="2759649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за год</a:t>
            </a: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E25FC1E4-9555-4DB9-9B77-1CC3DA798C75}"/>
              </a:ext>
            </a:extLst>
          </p:cNvPr>
          <p:cNvSpPr txBox="1">
            <a:spLocks/>
          </p:cNvSpPr>
          <p:nvPr/>
        </p:nvSpPr>
        <p:spPr>
          <a:xfrm>
            <a:off x="3614445" y="5270923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 программа в школе</a:t>
            </a:r>
          </a:p>
        </p:txBody>
      </p:sp>
      <p:sp>
        <p:nvSpPr>
          <p:cNvPr id="47" name="Заголовок 1">
            <a:extLst>
              <a:ext uri="{FF2B5EF4-FFF2-40B4-BE49-F238E27FC236}">
                <a16:creationId xmlns:a16="http://schemas.microsoft.com/office/drawing/2014/main" id="{36EE5B0E-51FF-4BE2-AE26-668B27975CFA}"/>
              </a:ext>
            </a:extLst>
          </p:cNvPr>
          <p:cNvSpPr txBox="1">
            <a:spLocks/>
          </p:cNvSpPr>
          <p:nvPr/>
        </p:nvSpPr>
        <p:spPr>
          <a:xfrm>
            <a:off x="9425190" y="5270923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Arial Black" panose="020B0A04020102020204" pitchFamily="34" charset="0"/>
              </a:rPr>
              <a:t>2100 </a:t>
            </a:r>
            <a:r>
              <a:rPr lang="ru-RU" sz="1400" dirty="0">
                <a:latin typeface="Arial Black" panose="020B0A04020102020204" pitchFamily="34" charset="0"/>
              </a:rPr>
              <a:t>человек за год</a:t>
            </a:r>
            <a:endParaRPr lang="en-US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109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487</Words>
  <Application>Microsoft Office PowerPoint</Application>
  <PresentationFormat>Широкоэкранный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1_Тема Office</vt:lpstr>
      <vt:lpstr>Презентация PowerPoint</vt:lpstr>
      <vt:lpstr>Международный институт менеджмента объединений предпринимателей</vt:lpstr>
      <vt:lpstr>Ключевые программы</vt:lpstr>
      <vt:lpstr>Презентация PowerPoint</vt:lpstr>
      <vt:lpstr>Презентация PowerPoint</vt:lpstr>
      <vt:lpstr>Улучшение управления бизнесом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Institute of Management for Business Associations</dc:title>
  <dc:creator>Наталья Титова</dc:creator>
  <cp:lastModifiedBy>Дмитрий Добрин</cp:lastModifiedBy>
  <cp:revision>253</cp:revision>
  <cp:lastPrinted>2019-04-01T10:02:21Z</cp:lastPrinted>
  <dcterms:created xsi:type="dcterms:W3CDTF">2017-08-17T11:02:53Z</dcterms:created>
  <dcterms:modified xsi:type="dcterms:W3CDTF">2019-12-11T08:42:56Z</dcterms:modified>
</cp:coreProperties>
</file>